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46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46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29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6.jpeg" ContentType="image/jpe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43.jpeg" ContentType="image/jpeg"/>
  <Override PartName="/ppt/media/image25.png" ContentType="image/png"/>
  <Override PartName="/ppt/media/image9.png" ContentType="image/png"/>
  <Override PartName="/ppt/media/image11.png" ContentType="image/png"/>
  <Override PartName="/ppt/media/image46.png" ContentType="image/png"/>
  <Override PartName="/ppt/media/image31.png" ContentType="image/png"/>
  <Override PartName="/ppt/media/image12.png" ContentType="image/png"/>
  <Override PartName="/ppt/media/image36.png" ContentType="image/png"/>
  <Override PartName="/ppt/media/image40.png" ContentType="image/png"/>
  <Override PartName="/ppt/media/image30.png" ContentType="image/png"/>
  <Override PartName="/ppt/media/image42.png" ContentType="image/png"/>
  <Override PartName="/ppt/media/image44.png" ContentType="image/png"/>
  <Override PartName="/ppt/media/image45.png" ContentType="image/png"/>
  <Override PartName="/ppt/media/image41.png" ContentType="image/png"/>
  <Override PartName="/ppt/media/image48.jpeg" ContentType="image/jpeg"/>
  <Override PartName="/ppt/media/image37.png" ContentType="image/png"/>
  <Override PartName="/ppt/media/image7.png" ContentType="image/png"/>
  <Override PartName="/ppt/media/image47.png" ContentType="image/png"/>
  <Override PartName="/ppt/media/image10.png" ContentType="image/png"/>
  <Override PartName="/ppt/media/image1.jpeg" ContentType="image/jpeg"/>
  <Override PartName="/ppt/media/image2.png" ContentType="image/png"/>
  <Override PartName="/ppt/media/image32.png" ContentType="image/png"/>
  <Override PartName="/ppt/media/image13.png" ContentType="image/png"/>
  <Override PartName="/ppt/media/image38.png" ContentType="image/png"/>
  <Override PartName="/ppt/media/image39.jpeg" ContentType="image/jpeg"/>
  <Override PartName="/ppt/media/image8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</p:sldIdLst>
  <p:sldSz cx="12192000" cy="6858000"/>
  <p:notesSz cx="6858000" cy="1857375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move the slide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2000" spc="-1" strike="noStrike">
                <a:latin typeface="Arial"/>
              </a:rPr>
              <a:t>Click to edit the notes format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1400" spc="-1" strike="noStrike">
                <a:latin typeface="Times New Roman"/>
              </a:rPr>
              <a:t>&lt;header&gt;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5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13EF6580-564C-41EE-8570-209221CDD8A8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08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861DCE87-3238-4D2D-ABF0-331D0EECDAB8}" type="slidenum">
              <a:rPr b="0" lang="en-US" sz="1200" spc="-1" strike="noStrike"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02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D057E813-8ED5-4B7C-8C93-EF7BCF9C772E}" type="slidenum">
              <a:rPr b="0" lang="en-US" sz="1200" spc="-1" strike="noStrike"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31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11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70BE7985-2703-4544-9500-B6DDAF7EC97B}" type="slidenum">
              <a:rPr b="0" lang="en-US" sz="1200" spc="-1" strike="noStrike"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</p:spPr>
      </p:sp>
      <p:sp>
        <p:nvSpPr>
          <p:cNvPr id="30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05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6F222A07-8486-4234-9482-E6347F785D71}" type="slidenum">
              <a:rPr b="0" lang="en-US" sz="1200" spc="-1" strike="noStrike"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hyperlink" Target="https://github.com/er-ssmohanty/ibm_daas_capstone/blob/main/final_notebooks/jupyter-labs-spacex-data-collection-api.ipynb.ipynb" TargetMode="External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888480" y="4568760"/>
            <a:ext cx="2513880" cy="118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Subhransu Sekhar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Mohanty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30/01/2022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159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3480" cy="62856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587C1F0-FA2D-4858-8C07-DA3199D39149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98" name="CustomShape 2"/>
          <p:cNvSpPr/>
          <p:nvPr/>
        </p:nvSpPr>
        <p:spPr>
          <a:xfrm>
            <a:off x="770040" y="1825560"/>
            <a:ext cx="897480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Describe how data were processed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to present your data wrangling process using key phrases and flowcharts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data wrangling related notebooks,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199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BD8513C-2B52-4DDB-A86D-863847C3B4E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01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charts were plotted and why you used those charts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EDA with data visualization notebook,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02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1837DBF-C385-4D7E-A729-ABBB6E4003AC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04" name="CustomShape 2"/>
          <p:cNvSpPr/>
          <p:nvPr/>
        </p:nvSpPr>
        <p:spPr>
          <a:xfrm>
            <a:off x="770040" y="180648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Using bullet point format, summarize the SQL queries you performed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EDA with SQL notebook,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05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C3703E5-1C3F-4427-86C0-AE9F4EB3ECC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07" name="CustomShape 2"/>
          <p:cNvSpPr/>
          <p:nvPr/>
        </p:nvSpPr>
        <p:spPr>
          <a:xfrm>
            <a:off x="838080" y="1874880"/>
            <a:ext cx="1051488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map objects such as markers, circles, lines, etc. you created and added to a folium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why you added those objects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interactive map with Folium map,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08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1E72336-FD17-4472-9BB5-4B9D3C037723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0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plots/graphs and interactions you have added to a dashboard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why you added those plots and interactions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Plotly Dash lab,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11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 Dashboard with Plotly Dash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5898075-8B24-4B9B-A827-956D4D4FF6A6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how you built, evaluated, improved, and found the best performing classification model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present your model development process using key phrases and flowchart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predictive analysis lab,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14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840960" y="1807200"/>
            <a:ext cx="7067880" cy="1621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Exploratory data analysis results</a:t>
            </a: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Interactive analytics demo in screenshots</a:t>
            </a: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Predictive analysis results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IN" sz="22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16" name="CustomShape 2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05AA873-E6D3-4730-8E9D-6E328BD6FEE7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7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"/>
          <p:cNvSpPr/>
          <p:nvPr/>
        </p:nvSpPr>
        <p:spPr>
          <a:xfrm>
            <a:off x="810720" y="2529720"/>
            <a:ext cx="1032480" cy="36432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2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AAA5984-212B-457C-BA6D-5C16A51B86BD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20" name="CustomShape 2"/>
          <p:cNvSpPr/>
          <p:nvPr/>
        </p:nvSpPr>
        <p:spPr>
          <a:xfrm>
            <a:off x="865080" y="2057400"/>
            <a:ext cx="3931560" cy="381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scatter plot of Flight Number vs. Launch Site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21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0479357-AF06-40AA-988D-30BE181A80BA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23" name="CustomShape 2"/>
          <p:cNvSpPr/>
          <p:nvPr/>
        </p:nvSpPr>
        <p:spPr>
          <a:xfrm>
            <a:off x="770040" y="2069640"/>
            <a:ext cx="3931560" cy="381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scatter plot of Payload vs. Launch Site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24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</a:pPr>
            <a:fld id="{F5CE80D0-1D30-43D9-BA57-456D11C025B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958680" y="2113200"/>
            <a:ext cx="5166360" cy="332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Executive Summary</a:t>
            </a: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Introduction</a:t>
            </a: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Methodology</a:t>
            </a: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Results</a:t>
            </a: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Conclusion</a:t>
            </a: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Appendix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162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987832C-1801-48E2-A7F4-B688BF65F0C4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19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26" name="CustomShape 2"/>
          <p:cNvSpPr/>
          <p:nvPr/>
        </p:nvSpPr>
        <p:spPr>
          <a:xfrm>
            <a:off x="770040" y="2082240"/>
            <a:ext cx="3931560" cy="381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bar chart for the success rate of each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27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9C0130B-6B0E-495D-968E-97CFE68E73A1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770040" y="2069640"/>
            <a:ext cx="3931560" cy="381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scatter point of Flight number vs.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30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CB78035-A78D-4C39-8084-471469845B7E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32" name="CustomShape 2"/>
          <p:cNvSpPr/>
          <p:nvPr/>
        </p:nvSpPr>
        <p:spPr>
          <a:xfrm>
            <a:off x="770040" y="2057400"/>
            <a:ext cx="3931560" cy="381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scatter point of payload vs.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33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03C5C18-A686-43B0-AFD2-35DB0D885A3F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35" name="CustomShape 2"/>
          <p:cNvSpPr/>
          <p:nvPr/>
        </p:nvSpPr>
        <p:spPr>
          <a:xfrm>
            <a:off x="770040" y="2069640"/>
            <a:ext cx="3931560" cy="381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line chart of yearly average success rate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36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C6A7E2F-BB96-4EFA-B7FB-6E56F076CD8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38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the names of the unique launch sites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39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6405D19-F7E6-4D56-B361-971C40091BD2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41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5 records where launch sites begin with `CCA`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42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1C9797F-50DE-4855-BB05-868EDA2930E9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44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total payload carried by boosters from NASA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45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0D3B86B-3019-4A2E-827C-48E5FA2434A2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47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average payload mass carried by booster version F9 v1.1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48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66F2382-1A4E-4B1B-842E-341824510DA6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50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the dates of the first successful landing outcome on ground pad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51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E39F6C2-5C6F-4990-BA13-A2F7720AAC3A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54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888506E5-1B96-4FE9-9415-C5162614DE5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64" name="CustomShape 2"/>
          <p:cNvSpPr/>
          <p:nvPr/>
        </p:nvSpPr>
        <p:spPr>
          <a:xfrm>
            <a:off x="959040" y="2684880"/>
            <a:ext cx="4017240" cy="103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3000"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methodologies</a:t>
            </a: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all results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165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8A441C2-08BC-483F-A765-0918ED3DFFEA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29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total number of successful and failure mission outcomes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57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C7F39FA-5456-457D-8DA7-19A3FF00CCA4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59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names of the booster which have carried the maximum payload mass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60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83C65BB-E28F-4759-9A4F-64AB71CF93AE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62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failed landing_outcomes in drone ship, their booster versions, and launch site names for in year 2015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63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4022318-EC1E-4AA4-BDC7-BB442E2162B0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65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66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810720" y="2529720"/>
            <a:ext cx="1032480" cy="36432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3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07B6771-20DB-4E19-B5D2-C06E55808BAA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69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1&gt;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70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BE0764E-5034-42E9-9FFC-81BE28A8AEB6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2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2&gt;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73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2652544-4361-4C17-88D4-313E8463BD04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5" name="CustomShape 2"/>
          <p:cNvSpPr/>
          <p:nvPr/>
        </p:nvSpPr>
        <p:spPr>
          <a:xfrm>
            <a:off x="770040" y="1690560"/>
            <a:ext cx="8597160" cy="431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3&gt;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76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CustomShape 1"/>
          <p:cNvSpPr/>
          <p:nvPr/>
        </p:nvSpPr>
        <p:spPr>
          <a:xfrm>
            <a:off x="810720" y="2529720"/>
            <a:ext cx="1032480" cy="36432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4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7228E64-07FB-499C-B5D3-53AD70F64F79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9" name="CustomShape 2"/>
          <p:cNvSpPr/>
          <p:nvPr/>
        </p:nvSpPr>
        <p:spPr>
          <a:xfrm>
            <a:off x="770040" y="1825560"/>
            <a:ext cx="974484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1&gt;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launch success count for all sites, in a piechart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80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CBE99304-732B-4A01-A0A7-2DFFDAD76B9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67" name="CustomShape 2"/>
          <p:cNvSpPr/>
          <p:nvPr/>
        </p:nvSpPr>
        <p:spPr>
          <a:xfrm>
            <a:off x="828000" y="538560"/>
            <a:ext cx="105292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168" name="CustomShape 3"/>
          <p:cNvSpPr/>
          <p:nvPr/>
        </p:nvSpPr>
        <p:spPr>
          <a:xfrm>
            <a:off x="958680" y="2521440"/>
            <a:ext cx="5660280" cy="189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Project background and context</a:t>
            </a: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Problems you want to find answers</a:t>
            </a:r>
            <a:endParaRPr b="0" lang="en-IN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7B5E763-2EEC-4677-854F-8F47E16244C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39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2" name="CustomShape 2"/>
          <p:cNvSpPr/>
          <p:nvPr/>
        </p:nvSpPr>
        <p:spPr>
          <a:xfrm>
            <a:off x="734040" y="1825560"/>
            <a:ext cx="1055088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2&gt;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piechart for the launch site with highest launch success ratio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83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FAB92CA-5266-4341-9F28-0A77FA335B9C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5" name="CustomShape 2"/>
          <p:cNvSpPr/>
          <p:nvPr/>
        </p:nvSpPr>
        <p:spPr>
          <a:xfrm>
            <a:off x="770040" y="1825560"/>
            <a:ext cx="1041408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3&gt;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screenshots of Payload vs. Launch Outcome scatter plot for all sites, with different payload selected in the range slider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86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ustomShape 1"/>
          <p:cNvSpPr/>
          <p:nvPr/>
        </p:nvSpPr>
        <p:spPr>
          <a:xfrm>
            <a:off x="810720" y="2529720"/>
            <a:ext cx="1032480" cy="36432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5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625227E-3CBF-4620-B7B5-FE7BEBB17CDC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9" name="CustomShape 2"/>
          <p:cNvSpPr/>
          <p:nvPr/>
        </p:nvSpPr>
        <p:spPr>
          <a:xfrm>
            <a:off x="770040" y="2082240"/>
            <a:ext cx="5325120" cy="381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Visualize the built model accuracy for all built classification models, in a bar 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which model has the highest classification accuracy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90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8D5F4AB-8A62-4C52-9695-502617689E40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2" name="CustomShape 2"/>
          <p:cNvSpPr/>
          <p:nvPr/>
        </p:nvSpPr>
        <p:spPr>
          <a:xfrm>
            <a:off x="770040" y="2057400"/>
            <a:ext cx="9477360" cy="381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confusion matrix of the best performing model with an explanation 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93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9E8B258-6696-4F79-867A-E73D0F61240D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5" name="CustomShape 2"/>
          <p:cNvSpPr/>
          <p:nvPr/>
        </p:nvSpPr>
        <p:spPr>
          <a:xfrm>
            <a:off x="770040" y="1874880"/>
            <a:ext cx="590328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1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2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3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4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…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96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C120943-AB73-491E-8777-97A2E4254D3A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8" name="CustomShape 2"/>
          <p:cNvSpPr/>
          <p:nvPr/>
        </p:nvSpPr>
        <p:spPr>
          <a:xfrm>
            <a:off x="770040" y="1859400"/>
            <a:ext cx="1051488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Include any relevant assets like Python code snippets, SQL queries, charts, Notebook outputs, or data sets that you may have created during this project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99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944892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47EC5FB-CF5D-4D7F-A9FE-C03193AD3FF9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777960" y="2812680"/>
            <a:ext cx="1032480" cy="36432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1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ADF0C7D-173B-41B8-B5BD-F1E48EF0023D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72" name="CustomShape 2"/>
          <p:cNvSpPr/>
          <p:nvPr/>
        </p:nvSpPr>
        <p:spPr>
          <a:xfrm>
            <a:off x="770040" y="1580760"/>
            <a:ext cx="10104120" cy="521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3000"/>
          </a:bodyPr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  <a:ea typeface="DejaVu Sans"/>
              </a:rPr>
              <a:t>Executive Summary</a:t>
            </a:r>
            <a:endParaRPr b="0" lang="en-IN" sz="8800" spc="-1" strike="noStrike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Data collection methodology:</a:t>
            </a:r>
            <a:endParaRPr b="0" lang="en-IN" sz="8800" spc="-1" strike="noStrike">
              <a:latin typeface="Arial"/>
            </a:endParaRPr>
          </a:p>
          <a:p>
            <a:pPr lvl="1" marL="685800" indent="-22788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Describe how data was collected </a:t>
            </a:r>
            <a:endParaRPr b="0" lang="en-IN" sz="7600" spc="-1" strike="noStrike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data wrangling</a:t>
            </a:r>
            <a:endParaRPr b="0" lang="en-IN" sz="8800" spc="-1" strike="noStrike">
              <a:latin typeface="Arial"/>
            </a:endParaRPr>
          </a:p>
          <a:p>
            <a:pPr lvl="1" marL="685800" indent="-22788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Describe how data was processed</a:t>
            </a:r>
            <a:endParaRPr b="0" lang="en-IN" sz="7600" spc="-1" strike="noStrike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exploratory data analysis (EDA) using visualization and SQL</a:t>
            </a:r>
            <a:endParaRPr b="0" lang="en-IN" sz="8800" spc="-1" strike="noStrike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interactive visual analytics using Folium and Plotly Dash</a:t>
            </a:r>
            <a:endParaRPr b="0" lang="en-IN" sz="8800" spc="-1" strike="noStrike">
              <a:latin typeface="Arial"/>
            </a:endParaRPr>
          </a:p>
          <a:p>
            <a:pPr marL="228600" indent="-22788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predictive analysis using classification models</a:t>
            </a:r>
            <a:endParaRPr b="0" lang="en-IN" sz="8800" spc="-1" strike="noStrike">
              <a:latin typeface="Arial"/>
            </a:endParaRPr>
          </a:p>
          <a:p>
            <a:pPr lvl="1" marL="685800" indent="-22788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How to build, tune, evaluate classification models</a:t>
            </a:r>
            <a:endParaRPr b="0" lang="en-IN" sz="76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</p:txBody>
      </p:sp>
      <p:sp>
        <p:nvSpPr>
          <p:cNvPr id="173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5FD9133-1477-4B80-9FFC-231D6014FF4E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75" name="CustomShape 2"/>
          <p:cNvSpPr/>
          <p:nvPr/>
        </p:nvSpPr>
        <p:spPr>
          <a:xfrm>
            <a:off x="770040" y="1825560"/>
            <a:ext cx="10514880" cy="435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Some data sets were collected by </a:t>
            </a:r>
            <a:r>
              <a:rPr b="0" lang="en-US" sz="2200" spc="-1" strike="noStrike">
                <a:solidFill>
                  <a:srgbClr val="ff8000"/>
                </a:solidFill>
                <a:latin typeface="Abadi"/>
              </a:rPr>
              <a:t>web-scrapping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. We used </a:t>
            </a:r>
            <a:r>
              <a:rPr b="0" lang="en-US" sz="2200" spc="-1" strike="noStrike">
                <a:solidFill>
                  <a:srgbClr val="00a933"/>
                </a:solidFill>
                <a:latin typeface="Abadi"/>
              </a:rPr>
              <a:t>BeautifulSoup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Package to </a:t>
            </a:r>
            <a:r>
              <a:rPr b="0" lang="en-US" sz="2200" spc="-1" strike="noStrike">
                <a:solidFill>
                  <a:srgbClr val="808080"/>
                </a:solidFill>
                <a:latin typeface="Abadi"/>
                <a:ea typeface="Noto Sans CJK SC"/>
              </a:rPr>
              <a:t>parse the HTML contents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 which were downloaded using the </a:t>
            </a:r>
            <a:r>
              <a:rPr b="0" lang="en-US" sz="2200" spc="-1" strike="noStrike">
                <a:solidFill>
                  <a:srgbClr val="158466"/>
                </a:solidFill>
                <a:latin typeface="Abadi"/>
                <a:ea typeface="Noto Sans CJK SC"/>
              </a:rPr>
              <a:t>get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 function of </a:t>
            </a: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Noto Sans CJK SC"/>
              </a:rPr>
              <a:t>requests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library.</a:t>
            </a:r>
            <a:r>
              <a:rPr b="0" lang="en-US" sz="2200" spc="-1" strike="noStrike">
                <a:solidFill>
                  <a:srgbClr val="800080"/>
                </a:solidFill>
                <a:latin typeface="Abadi"/>
              </a:rPr>
              <a:t>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800080"/>
                </a:solidFill>
                <a:latin typeface="Abadi"/>
              </a:rPr>
              <a:t>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Other datasets were collected using SpaceX APIs.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Now let’s move on to see how datasets were collected using both the processes.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176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95A0845-9190-45D8-B086-388852B833B5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5910120" y="1792440"/>
            <a:ext cx="5460120" cy="420624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179" name="CustomShape 3"/>
          <p:cNvSpPr/>
          <p:nvPr/>
        </p:nvSpPr>
        <p:spPr>
          <a:xfrm>
            <a:off x="820800" y="1800360"/>
            <a:ext cx="4639680" cy="422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It is the visualized data collection process with SpaceX REST API.</a:t>
            </a: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158466"/>
                </a:solidFill>
                <a:highlight>
                  <a:srgbClr val="ffffff"/>
                </a:highlight>
                <a:latin typeface="Abadi"/>
                <a:hlinkClick r:id="rId2"/>
              </a:rPr>
              <a:t>This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 is the GitHub URL of the completed SpaceX API calls notebook.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180" name="CustomShape 4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181" name="CustomShape 5"/>
          <p:cNvSpPr/>
          <p:nvPr/>
        </p:nvSpPr>
        <p:spPr>
          <a:xfrm>
            <a:off x="5940000" y="1800000"/>
            <a:ext cx="1440000" cy="36000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IN" sz="1800" spc="-1" strike="noStrike">
                <a:latin typeface="Arial"/>
              </a:rPr>
              <a:t>Start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82" name="CustomShape 6"/>
          <p:cNvSpPr/>
          <p:nvPr/>
        </p:nvSpPr>
        <p:spPr>
          <a:xfrm>
            <a:off x="8280000" y="1972440"/>
            <a:ext cx="2700000" cy="54756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IN" sz="1800" spc="-1" strike="noStrike">
                <a:latin typeface="Arial"/>
              </a:rPr>
              <a:t>Import Pandas, Requests,</a:t>
            </a:r>
            <a:endParaRPr b="0" lang="en-IN" sz="1800" spc="-1" strike="noStrike">
              <a:latin typeface="Arial"/>
            </a:endParaRPr>
          </a:p>
          <a:p>
            <a:pPr algn="ctr"/>
            <a:r>
              <a:rPr b="0" lang="en-IN" sz="1800" spc="-1" strike="noStrike">
                <a:latin typeface="Arial"/>
              </a:rPr>
              <a:t>Numpy and DateTime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83" name="CustomShape 7"/>
          <p:cNvSpPr/>
          <p:nvPr/>
        </p:nvSpPr>
        <p:spPr>
          <a:xfrm>
            <a:off x="6120000" y="3060000"/>
            <a:ext cx="3060000" cy="7200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IN" sz="1800" spc="-1" strike="noStrike">
                <a:latin typeface="Arial"/>
              </a:rPr>
              <a:t>Call the api using get function</a:t>
            </a:r>
            <a:endParaRPr b="0" lang="en-IN" sz="1800" spc="-1" strike="noStrike">
              <a:latin typeface="Arial"/>
            </a:endParaRPr>
          </a:p>
          <a:p>
            <a:pPr algn="ctr"/>
            <a:r>
              <a:rPr b="0" lang="en-IN" sz="1800" spc="-1" strike="noStrike">
                <a:latin typeface="Arial"/>
              </a:rPr>
              <a:t>Of requests and relevant URL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84" name="Line 8"/>
          <p:cNvSpPr/>
          <p:nvPr/>
        </p:nvSpPr>
        <p:spPr>
          <a:xfrm flipH="1">
            <a:off x="7740000" y="2520000"/>
            <a:ext cx="108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5" name="Line 9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6" name="CustomShape 10"/>
          <p:cNvSpPr/>
          <p:nvPr/>
        </p:nvSpPr>
        <p:spPr>
          <a:xfrm>
            <a:off x="7740000" y="3960000"/>
            <a:ext cx="3420000" cy="7200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endParaRPr b="0" lang="en-IN" sz="1800" spc="-1" strike="noStrike">
              <a:latin typeface="Arial"/>
            </a:endParaRPr>
          </a:p>
          <a:p>
            <a:pPr algn="ctr"/>
            <a:r>
              <a:rPr b="0" lang="en-IN" sz="1800" spc="-1" strike="noStrike">
                <a:latin typeface="Arial"/>
              </a:rPr>
              <a:t>Decode the response as a Json  </a:t>
            </a:r>
            <a:endParaRPr b="0" lang="en-IN" sz="1800" spc="-1" strike="noStrike">
              <a:latin typeface="Arial"/>
            </a:endParaRPr>
          </a:p>
          <a:p>
            <a:pPr algn="ctr"/>
            <a:r>
              <a:rPr b="0" lang="en-IN" sz="1800" spc="-1" strike="noStrike">
                <a:latin typeface="Arial"/>
              </a:rPr>
              <a:t>&amp; turn it into a Pandas dataframe</a:t>
            </a:r>
            <a:endParaRPr b="0" lang="en-IN" sz="1800" spc="-1" strike="noStrike">
              <a:latin typeface="Arial"/>
            </a:endParaRPr>
          </a:p>
          <a:p>
            <a:pPr algn="ctr"/>
            <a:r>
              <a:rPr b="0" lang="en-IN" sz="1800" spc="-1" strike="noStrike">
                <a:latin typeface="Arial"/>
              </a:rPr>
              <a:t>Using relevant functions</a:t>
            </a:r>
            <a:endParaRPr b="0" lang="en-IN" sz="1800" spc="-1" strike="noStrike">
              <a:latin typeface="Arial"/>
            </a:endParaRPr>
          </a:p>
          <a:p>
            <a:pPr algn="ctr"/>
            <a:endParaRPr b="0" lang="en-IN" sz="1800" spc="-1" strike="noStrike">
              <a:latin typeface="Arial"/>
            </a:endParaRPr>
          </a:p>
        </p:txBody>
      </p:sp>
      <p:sp>
        <p:nvSpPr>
          <p:cNvPr id="187" name="Line 11"/>
          <p:cNvSpPr/>
          <p:nvPr/>
        </p:nvSpPr>
        <p:spPr>
          <a:xfrm>
            <a:off x="9180000" y="3420000"/>
            <a:ext cx="36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CustomShape 12"/>
          <p:cNvSpPr/>
          <p:nvPr/>
        </p:nvSpPr>
        <p:spPr>
          <a:xfrm>
            <a:off x="6143400" y="4860000"/>
            <a:ext cx="4476600" cy="3600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IN" sz="1800" spc="-1" strike="noStrike">
                <a:latin typeface="Arial"/>
              </a:rPr>
              <a:t>Filter, wrangle and clean and save the data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89" name="Line 13"/>
          <p:cNvSpPr/>
          <p:nvPr/>
        </p:nvSpPr>
        <p:spPr>
          <a:xfrm flipH="1">
            <a:off x="7200000" y="4320000"/>
            <a:ext cx="54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CustomShape 14"/>
          <p:cNvSpPr/>
          <p:nvPr/>
        </p:nvSpPr>
        <p:spPr>
          <a:xfrm>
            <a:off x="7560000" y="5580000"/>
            <a:ext cx="1800000" cy="36000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/>
            <a:r>
              <a:rPr b="0" lang="en-IN" sz="1800" spc="-1" strike="noStrike">
                <a:latin typeface="Arial"/>
              </a:rPr>
              <a:t>End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91" name="Line 15"/>
          <p:cNvSpPr/>
          <p:nvPr/>
        </p:nvSpPr>
        <p:spPr>
          <a:xfrm>
            <a:off x="8460000" y="5220000"/>
            <a:ext cx="0" cy="36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8714880" y="6025680"/>
            <a:ext cx="274248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650CE04-8986-4043-B3A3-922F55D08DA6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922320" y="1792440"/>
            <a:ext cx="3931560" cy="3810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web scraping process using key phrases and flowcharts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78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the completed web scraping notebook, as an external reference and peer-review purpose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194" name="CustomShape 3"/>
          <p:cNvSpPr/>
          <p:nvPr/>
        </p:nvSpPr>
        <p:spPr>
          <a:xfrm>
            <a:off x="770040" y="53856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CustomShape 4"/>
          <p:cNvSpPr/>
          <p:nvPr/>
        </p:nvSpPr>
        <p:spPr>
          <a:xfrm>
            <a:off x="922320" y="691200"/>
            <a:ext cx="1051488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196" name="CustomShape 5"/>
          <p:cNvSpPr/>
          <p:nvPr/>
        </p:nvSpPr>
        <p:spPr>
          <a:xfrm>
            <a:off x="5910120" y="1792440"/>
            <a:ext cx="5460120" cy="420624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  <a:ea typeface="DejaVu Sans"/>
              </a:rPr>
              <a:t>Place your flowchart of web scraping here</a:t>
            </a:r>
            <a:endParaRPr b="0" lang="en-IN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</TotalTime>
  <Application>LibreOffice/7.0.4.2$Linux_X86_64 LibreOffice_project/00$Build-2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en-IN</dc:language>
  <cp:lastModifiedBy/>
  <dcterms:modified xsi:type="dcterms:W3CDTF">2022-01-30T22:13:55Z</dcterms:modified>
  <cp:revision>210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